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2" r:id="rId3"/>
    <p:sldMasterId id="214748368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34"/>
    <p:restoredTop sz="96405"/>
  </p:normalViewPr>
  <p:slideViewPr>
    <p:cSldViewPr snapToGrid="0">
      <p:cViewPr>
        <p:scale>
          <a:sx n="89" d="100"/>
          <a:sy n="89" d="100"/>
        </p:scale>
        <p:origin x="-320"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1/5/24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1/5/24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smtClean="0"/>
              <a:pPr/>
              <a:t>1/5/24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4579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4902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smtClean="0"/>
              <a:t>1/5/24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313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smtClean="0"/>
              <a:t>1/5/24</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2952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smtClean="0"/>
              <a:t>1/5/24</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6320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7791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smtClean="0"/>
              <a:t>1/5/24</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6841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713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smtClean="0"/>
              <a:t>1/5/24</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101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714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smtClean="0"/>
              <a:t>1/5/24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4202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smtClean="0"/>
              <a:pPr/>
              <a:t>1/5/24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90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4872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smtClean="0"/>
              <a:t>1/5/24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4175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smtClean="0"/>
              <a:t>1/5/24</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0850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smtClean="0"/>
              <a:t>1/5/24</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1075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3418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smtClean="0"/>
              <a:t>1/5/24</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450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1/5/24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48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smtClean="0"/>
              <a:t>1/5/24</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1255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7842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smtClean="0"/>
              <a:t>1/5/24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3870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smtClean="0"/>
              <a:pPr/>
              <a:t>1/5/24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583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3864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smtClean="0"/>
              <a:t>1/5/24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77807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smtClean="0"/>
              <a:t>1/5/24</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2103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smtClean="0"/>
              <a:t>1/5/24</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3676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020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1/5/24</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smtClean="0"/>
              <a:t>1/5/24</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7263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2347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smtClean="0"/>
              <a:t>1/5/24</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8940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2462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smtClean="0"/>
              <a:t>1/5/24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649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1/5/24</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1/5/24</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1/5/24</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1/5/24</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smtClean="0"/>
              <a:pPr/>
              <a:t>1/5/24</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36542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smtClean="0"/>
              <a:pPr/>
              <a:t>1/5/24</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096577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smtClean="0"/>
              <a:pPr/>
              <a:t>1/5/24</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90100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pixabay.com/en/iphone-phone-smartphone-mobile-2464968/" TargetMode="External"/><Relationship Id="rId7" Type="http://schemas.openxmlformats.org/officeDocument/2006/relationships/hyperlink" Target="https://pngimg.com/download/48866"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wired.it/gadget/accessori/2018/10/31/watchos-5-1-apple-watch/" TargetMode="External"/><Relationship Id="rId4" Type="http://schemas.openxmlformats.org/officeDocument/2006/relationships/image" Target="../media/image2.jpg"/><Relationship Id="rId9" Type="http://schemas.openxmlformats.org/officeDocument/2006/relationships/hyperlink" Target="https://gadgetsin.com/fitbit-charge-4-fitness-tracker-with-gps.ht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BCE2-53AA-C154-1FA9-EF45D8B80980}"/>
              </a:ext>
            </a:extLst>
          </p:cNvPr>
          <p:cNvSpPr>
            <a:spLocks noGrp="1"/>
          </p:cNvSpPr>
          <p:nvPr>
            <p:ph type="ctrTitle"/>
          </p:nvPr>
        </p:nvSpPr>
        <p:spPr/>
        <p:txBody>
          <a:bodyPr/>
          <a:lstStyle/>
          <a:p>
            <a:r>
              <a:rPr lang="en-US" dirty="0"/>
              <a:t>Brighton High ACT 2024</a:t>
            </a:r>
          </a:p>
        </p:txBody>
      </p:sp>
      <p:sp>
        <p:nvSpPr>
          <p:cNvPr id="3" name="Subtitle 2">
            <a:extLst>
              <a:ext uri="{FF2B5EF4-FFF2-40B4-BE49-F238E27FC236}">
                <a16:creationId xmlns:a16="http://schemas.microsoft.com/office/drawing/2014/main" id="{39A99C65-7898-AA94-126A-9E7907AB7EE2}"/>
              </a:ext>
            </a:extLst>
          </p:cNvPr>
          <p:cNvSpPr>
            <a:spLocks noGrp="1"/>
          </p:cNvSpPr>
          <p:nvPr>
            <p:ph type="subTitle" idx="1"/>
          </p:nvPr>
        </p:nvSpPr>
        <p:spPr/>
        <p:txBody>
          <a:bodyPr/>
          <a:lstStyle/>
          <a:p>
            <a:r>
              <a:rPr lang="en-US" dirty="0"/>
              <a:t>March 20, 2024 </a:t>
            </a:r>
          </a:p>
          <a:p>
            <a:r>
              <a:rPr lang="en-US" dirty="0"/>
              <a:t>Report to Brighton at 7:00 AM for Check-In</a:t>
            </a:r>
          </a:p>
        </p:txBody>
      </p:sp>
    </p:spTree>
    <p:extLst>
      <p:ext uri="{BB962C8B-B14F-4D97-AF65-F5344CB8AC3E}">
        <p14:creationId xmlns:p14="http://schemas.microsoft.com/office/powerpoint/2010/main" val="1783005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AACF-195A-6AC1-59D4-A994E39B1EBF}"/>
              </a:ext>
            </a:extLst>
          </p:cNvPr>
          <p:cNvSpPr>
            <a:spLocks noGrp="1"/>
          </p:cNvSpPr>
          <p:nvPr>
            <p:ph type="title"/>
          </p:nvPr>
        </p:nvSpPr>
        <p:spPr/>
        <p:txBody>
          <a:bodyPr/>
          <a:lstStyle/>
          <a:p>
            <a:r>
              <a:rPr lang="en-US" dirty="0" err="1"/>
              <a:t>Shmoop</a:t>
            </a:r>
            <a:br>
              <a:rPr lang="en-US" dirty="0"/>
            </a:br>
            <a:r>
              <a:rPr lang="en-US" dirty="0"/>
              <a:t>Free Test Prep</a:t>
            </a:r>
          </a:p>
        </p:txBody>
      </p:sp>
      <p:pic>
        <p:nvPicPr>
          <p:cNvPr id="5" name="Content Placeholder 4">
            <a:extLst>
              <a:ext uri="{FF2B5EF4-FFF2-40B4-BE49-F238E27FC236}">
                <a16:creationId xmlns:a16="http://schemas.microsoft.com/office/drawing/2014/main" id="{4A25E5E0-4544-C2D5-9FFE-71E573787D6D}"/>
              </a:ext>
            </a:extLst>
          </p:cNvPr>
          <p:cNvPicPr>
            <a:picLocks noGrp="1" noChangeAspect="1"/>
          </p:cNvPicPr>
          <p:nvPr>
            <p:ph idx="1"/>
          </p:nvPr>
        </p:nvPicPr>
        <p:blipFill>
          <a:blip r:embed="rId2"/>
          <a:stretch>
            <a:fillRect/>
          </a:stretch>
        </p:blipFill>
        <p:spPr>
          <a:xfrm>
            <a:off x="5003660" y="0"/>
            <a:ext cx="4426089" cy="6840321"/>
          </a:xfrm>
        </p:spPr>
      </p:pic>
    </p:spTree>
    <p:extLst>
      <p:ext uri="{BB962C8B-B14F-4D97-AF65-F5344CB8AC3E}">
        <p14:creationId xmlns:p14="http://schemas.microsoft.com/office/powerpoint/2010/main" val="4015671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BC76-1BD5-9093-2C9F-D0BDFBC6E99B}"/>
              </a:ext>
            </a:extLst>
          </p:cNvPr>
          <p:cNvSpPr>
            <a:spLocks noGrp="1"/>
          </p:cNvSpPr>
          <p:nvPr>
            <p:ph type="title"/>
          </p:nvPr>
        </p:nvSpPr>
        <p:spPr/>
        <p:txBody>
          <a:bodyPr/>
          <a:lstStyle/>
          <a:p>
            <a:r>
              <a:rPr lang="en-US" dirty="0"/>
              <a:t>Day of Test</a:t>
            </a:r>
          </a:p>
        </p:txBody>
      </p:sp>
      <p:sp>
        <p:nvSpPr>
          <p:cNvPr id="3" name="Content Placeholder 2">
            <a:extLst>
              <a:ext uri="{FF2B5EF4-FFF2-40B4-BE49-F238E27FC236}">
                <a16:creationId xmlns:a16="http://schemas.microsoft.com/office/drawing/2014/main" id="{B4E1D686-9F75-05F3-20D7-6F7FEF5CE3AA}"/>
              </a:ext>
            </a:extLst>
          </p:cNvPr>
          <p:cNvSpPr>
            <a:spLocks noGrp="1"/>
          </p:cNvSpPr>
          <p:nvPr>
            <p:ph idx="1"/>
          </p:nvPr>
        </p:nvSpPr>
        <p:spPr/>
        <p:txBody>
          <a:bodyPr/>
          <a:lstStyle/>
          <a:p>
            <a:r>
              <a:rPr lang="en-US" dirty="0"/>
              <a:t>Eat a good breakfast, put away phones and smart watches in car/locker</a:t>
            </a:r>
          </a:p>
          <a:p>
            <a:r>
              <a:rPr lang="en-US" dirty="0"/>
              <a:t>Report at 7:00 AM with the 3 essentials (ID, Chromebook, and Calculator) </a:t>
            </a:r>
          </a:p>
          <a:p>
            <a:pPr lvl="1"/>
            <a:r>
              <a:rPr lang="en-US" dirty="0"/>
              <a:t>It will take time to check everyone in. </a:t>
            </a:r>
          </a:p>
          <a:p>
            <a:pPr lvl="1"/>
            <a:r>
              <a:rPr lang="en-US" dirty="0"/>
              <a:t>A snack will be provided but if you have a favorite bring your own</a:t>
            </a:r>
          </a:p>
          <a:p>
            <a:r>
              <a:rPr lang="en-US" dirty="0"/>
              <a:t>Classroom doors will open at 7:30</a:t>
            </a:r>
          </a:p>
          <a:p>
            <a:r>
              <a:rPr lang="en-US" dirty="0"/>
              <a:t>Test starts at 8 AM</a:t>
            </a:r>
          </a:p>
          <a:p>
            <a:r>
              <a:rPr lang="en-US" dirty="0"/>
              <a:t>Test ends at 11:30 for most students </a:t>
            </a:r>
          </a:p>
          <a:p>
            <a:r>
              <a:rPr lang="en-US" dirty="0"/>
              <a:t>Lunch will be served at 11:30 for all students </a:t>
            </a:r>
          </a:p>
          <a:p>
            <a:r>
              <a:rPr lang="en-US" dirty="0"/>
              <a:t>Teachers will be available for consultations around 12:30 </a:t>
            </a:r>
          </a:p>
        </p:txBody>
      </p:sp>
    </p:spTree>
    <p:extLst>
      <p:ext uri="{BB962C8B-B14F-4D97-AF65-F5344CB8AC3E}">
        <p14:creationId xmlns:p14="http://schemas.microsoft.com/office/powerpoint/2010/main" val="1773319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6130-00C1-5937-547F-2A061C40CCDE}"/>
              </a:ext>
            </a:extLst>
          </p:cNvPr>
          <p:cNvSpPr>
            <a:spLocks noGrp="1"/>
          </p:cNvSpPr>
          <p:nvPr>
            <p:ph type="title"/>
          </p:nvPr>
        </p:nvSpPr>
        <p:spPr/>
        <p:txBody>
          <a:bodyPr/>
          <a:lstStyle/>
          <a:p>
            <a:r>
              <a:rPr lang="en-US" dirty="0"/>
              <a:t>You’ve got your score, now what?</a:t>
            </a:r>
          </a:p>
        </p:txBody>
      </p:sp>
      <p:pic>
        <p:nvPicPr>
          <p:cNvPr id="5" name="Content Placeholder 4">
            <a:extLst>
              <a:ext uri="{FF2B5EF4-FFF2-40B4-BE49-F238E27FC236}">
                <a16:creationId xmlns:a16="http://schemas.microsoft.com/office/drawing/2014/main" id="{D5CC3005-0769-EB5F-6788-EDB450AFD3D6}"/>
              </a:ext>
            </a:extLst>
          </p:cNvPr>
          <p:cNvPicPr>
            <a:picLocks noGrp="1" noChangeAspect="1"/>
          </p:cNvPicPr>
          <p:nvPr>
            <p:ph idx="1"/>
          </p:nvPr>
        </p:nvPicPr>
        <p:blipFill>
          <a:blip r:embed="rId2"/>
          <a:stretch>
            <a:fillRect/>
          </a:stretch>
        </p:blipFill>
        <p:spPr>
          <a:xfrm>
            <a:off x="4843464" y="70460"/>
            <a:ext cx="6717080" cy="6717080"/>
          </a:xfrm>
        </p:spPr>
      </p:pic>
    </p:spTree>
    <p:extLst>
      <p:ext uri="{BB962C8B-B14F-4D97-AF65-F5344CB8AC3E}">
        <p14:creationId xmlns:p14="http://schemas.microsoft.com/office/powerpoint/2010/main" val="213520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B2FC-78A1-8E6D-2CB4-9742D18B52C9}"/>
              </a:ext>
            </a:extLst>
          </p:cNvPr>
          <p:cNvSpPr>
            <a:spLocks noGrp="1"/>
          </p:cNvSpPr>
          <p:nvPr>
            <p:ph type="title"/>
          </p:nvPr>
        </p:nvSpPr>
        <p:spPr/>
        <p:txBody>
          <a:bodyPr/>
          <a:lstStyle/>
          <a:p>
            <a:r>
              <a:rPr lang="en-US" dirty="0"/>
              <a:t>Your ACT Code</a:t>
            </a:r>
          </a:p>
        </p:txBody>
      </p:sp>
      <p:sp>
        <p:nvSpPr>
          <p:cNvPr id="3" name="Content Placeholder 2">
            <a:extLst>
              <a:ext uri="{FF2B5EF4-FFF2-40B4-BE49-F238E27FC236}">
                <a16:creationId xmlns:a16="http://schemas.microsoft.com/office/drawing/2014/main" id="{394500D9-7877-1739-BA47-3E97D7AFAC99}"/>
              </a:ext>
            </a:extLst>
          </p:cNvPr>
          <p:cNvSpPr>
            <a:spLocks noGrp="1"/>
          </p:cNvSpPr>
          <p:nvPr>
            <p:ph idx="1"/>
          </p:nvPr>
        </p:nvSpPr>
        <p:spPr/>
        <p:txBody>
          <a:bodyPr/>
          <a:lstStyle/>
          <a:p>
            <a:r>
              <a:rPr lang="en-US" dirty="0"/>
              <a:t>Go to </a:t>
            </a:r>
            <a:r>
              <a:rPr lang="en-US" dirty="0" err="1"/>
              <a:t>myact.org</a:t>
            </a:r>
            <a:endParaRPr lang="en-US" dirty="0"/>
          </a:p>
          <a:p>
            <a:pPr marL="342900" marR="0" lvl="0" indent="-342900" algn="ctr">
              <a:spcBef>
                <a:spcPts val="0"/>
              </a:spcBef>
              <a:spcAft>
                <a:spcPts val="0"/>
              </a:spcAft>
              <a:buClr>
                <a:srgbClr val="215868"/>
              </a:buClr>
              <a:buSzPts val="1400"/>
              <a:buFont typeface="Times New Roman" panose="02020603050405020304" pitchFamily="18" charset="0"/>
              <a:buAutoNum type="arabicPeriod"/>
            </a:pPr>
            <a:r>
              <a:rPr lang="en-US" sz="1800" b="1" u="sng" dirty="0">
                <a:effectLst/>
                <a:ea typeface="Calibri" panose="020F0502020204030204" pitchFamily="34" charset="0"/>
                <a:cs typeface="Times New Roman" panose="02020603050405020304" pitchFamily="18" charset="0"/>
              </a:rPr>
              <a:t>Click Create </a:t>
            </a:r>
            <a:r>
              <a:rPr lang="en-US" sz="1800" b="1" u="sng" dirty="0" err="1">
                <a:effectLst/>
                <a:ea typeface="Calibri" panose="020F0502020204030204" pitchFamily="34" charset="0"/>
                <a:cs typeface="Times New Roman" panose="02020603050405020304" pitchFamily="18" charset="0"/>
              </a:rPr>
              <a:t>MyACT</a:t>
            </a:r>
            <a:r>
              <a:rPr lang="en-US" sz="1800" b="1" u="sng" dirty="0">
                <a:effectLst/>
                <a:ea typeface="Calibri" panose="020F0502020204030204" pitchFamily="34" charset="0"/>
                <a:cs typeface="Times New Roman" panose="02020603050405020304" pitchFamily="18" charset="0"/>
              </a:rPr>
              <a:t> Account</a:t>
            </a:r>
            <a:endParaRPr lang="en-US" sz="1800" u="sng" dirty="0">
              <a:effectLst/>
              <a:ea typeface="Calibri" panose="020F0502020204030204" pitchFamily="34" charset="0"/>
              <a:cs typeface="Times New Roman" panose="02020603050405020304" pitchFamily="18" charset="0"/>
            </a:endParaRPr>
          </a:p>
          <a:p>
            <a:pPr marL="342900" marR="0" lvl="0" indent="-342900" algn="ctr">
              <a:spcBef>
                <a:spcPts val="0"/>
              </a:spcBef>
              <a:spcAft>
                <a:spcPts val="0"/>
              </a:spcAft>
              <a:buClr>
                <a:srgbClr val="215868"/>
              </a:buClr>
              <a:buSzPts val="1400"/>
              <a:buFont typeface="Times New Roman" panose="02020603050405020304" pitchFamily="18" charset="0"/>
              <a:buAutoNum type="arabicPeriod"/>
            </a:pPr>
            <a:r>
              <a:rPr lang="en-US" sz="1800" b="1" u="sng" dirty="0">
                <a:effectLst/>
                <a:ea typeface="Calibri" panose="020F0502020204030204" pitchFamily="34" charset="0"/>
                <a:cs typeface="Times New Roman" panose="02020603050405020304" pitchFamily="18" charset="0"/>
              </a:rPr>
              <a:t>I registered or tested before </a:t>
            </a:r>
            <a:endParaRPr lang="en-US" sz="1800" u="sng" dirty="0">
              <a:effectLst/>
              <a:ea typeface="Calibri" panose="020F0502020204030204" pitchFamily="34" charset="0"/>
              <a:cs typeface="Times New Roman" panose="02020603050405020304" pitchFamily="18" charset="0"/>
            </a:endParaRPr>
          </a:p>
          <a:p>
            <a:pPr marL="342900" marR="0" lvl="0" indent="-342900" algn="ctr">
              <a:spcBef>
                <a:spcPts val="0"/>
              </a:spcBef>
              <a:spcAft>
                <a:spcPts val="0"/>
              </a:spcAft>
              <a:buClr>
                <a:srgbClr val="215868"/>
              </a:buClr>
              <a:buSzPts val="1400"/>
              <a:buFont typeface="Times New Roman" panose="02020603050405020304" pitchFamily="18" charset="0"/>
              <a:buAutoNum type="arabicPeriod"/>
            </a:pPr>
            <a:r>
              <a:rPr lang="en-US" sz="1800" b="1" u="sng" dirty="0">
                <a:effectLst/>
                <a:ea typeface="Calibri" panose="020F0502020204030204" pitchFamily="34" charset="0"/>
                <a:cs typeface="Times New Roman" panose="02020603050405020304" pitchFamily="18" charset="0"/>
              </a:rPr>
              <a:t> Click “I have never accessed my scores before” </a:t>
            </a:r>
            <a:endParaRPr lang="en-US" sz="1800" u="sng" dirty="0">
              <a:effectLst/>
              <a:ea typeface="Calibri" panose="020F0502020204030204" pitchFamily="34" charset="0"/>
              <a:cs typeface="Times New Roman" panose="02020603050405020304" pitchFamily="18" charset="0"/>
            </a:endParaRPr>
          </a:p>
          <a:p>
            <a:pPr marL="342900" marR="0" lvl="0" indent="-342900" algn="ctr">
              <a:spcBef>
                <a:spcPts val="0"/>
              </a:spcBef>
              <a:spcAft>
                <a:spcPts val="0"/>
              </a:spcAft>
              <a:buClr>
                <a:srgbClr val="215868"/>
              </a:buClr>
              <a:buSzPts val="1400"/>
              <a:buFont typeface="Times New Roman" panose="02020603050405020304" pitchFamily="18" charset="0"/>
              <a:buAutoNum type="arabicPeriod"/>
            </a:pPr>
            <a:r>
              <a:rPr lang="en-US" sz="1800" b="1" u="sng" dirty="0">
                <a:effectLst/>
                <a:ea typeface="Calibri" panose="020F0502020204030204" pitchFamily="34" charset="0"/>
                <a:cs typeface="Times New Roman" panose="02020603050405020304" pitchFamily="18" charset="0"/>
              </a:rPr>
              <a:t>Fill out the form, your ACT ID is on the label outside this packet</a:t>
            </a:r>
            <a:endParaRPr lang="en-US" sz="1800" u="sng" dirty="0">
              <a:effectLst/>
              <a:ea typeface="Calibri" panose="020F0502020204030204" pitchFamily="34" charset="0"/>
              <a:cs typeface="Times New Roman" panose="02020603050405020304" pitchFamily="18" charset="0"/>
            </a:endParaRPr>
          </a:p>
          <a:p>
            <a:r>
              <a:rPr lang="en-US" dirty="0"/>
              <a:t>This links any prior or future ACT test you will take as well as get access to your score when they are released, otherwise you will have to wait at least 2 weeks after to get your score</a:t>
            </a:r>
          </a:p>
          <a:p>
            <a:r>
              <a:rPr lang="en-US" dirty="0"/>
              <a:t>Easy access into the testing portal day of the test!</a:t>
            </a:r>
          </a:p>
          <a:p>
            <a:endParaRPr lang="en-US" dirty="0"/>
          </a:p>
        </p:txBody>
      </p:sp>
    </p:spTree>
    <p:extLst>
      <p:ext uri="{BB962C8B-B14F-4D97-AF65-F5344CB8AC3E}">
        <p14:creationId xmlns:p14="http://schemas.microsoft.com/office/powerpoint/2010/main" val="2126668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C048-4FD1-FCDB-FA40-197E6F6A04DA}"/>
              </a:ext>
            </a:extLst>
          </p:cNvPr>
          <p:cNvSpPr>
            <a:spLocks noGrp="1"/>
          </p:cNvSpPr>
          <p:nvPr>
            <p:ph type="title"/>
          </p:nvPr>
        </p:nvSpPr>
        <p:spPr/>
        <p:txBody>
          <a:bodyPr/>
          <a:lstStyle/>
          <a:p>
            <a:r>
              <a:rPr lang="en-US" dirty="0"/>
              <a:t>Important Info</a:t>
            </a:r>
          </a:p>
        </p:txBody>
      </p:sp>
      <p:sp>
        <p:nvSpPr>
          <p:cNvPr id="3" name="Content Placeholder 2">
            <a:extLst>
              <a:ext uri="{FF2B5EF4-FFF2-40B4-BE49-F238E27FC236}">
                <a16:creationId xmlns:a16="http://schemas.microsoft.com/office/drawing/2014/main" id="{24D385F7-03F4-AD4F-13A1-74EFBE76B1EF}"/>
              </a:ext>
            </a:extLst>
          </p:cNvPr>
          <p:cNvSpPr>
            <a:spLocks noGrp="1"/>
          </p:cNvSpPr>
          <p:nvPr>
            <p:ph idx="1"/>
          </p:nvPr>
        </p:nvSpPr>
        <p:spPr/>
        <p:txBody>
          <a:bodyPr>
            <a:normAutofit/>
          </a:bodyPr>
          <a:lstStyle/>
          <a:p>
            <a:pPr marL="9525" marR="263525" indent="914400">
              <a:lnSpc>
                <a:spcPct val="99000"/>
              </a:lnSpc>
              <a:spcBef>
                <a:spcPts val="0"/>
              </a:spcBef>
              <a:spcAft>
                <a:spcPts val="0"/>
              </a:spcAft>
            </a:pPr>
            <a:r>
              <a:rPr lang="en-US" sz="2000" b="1" dirty="0">
                <a:effectLst/>
                <a:latin typeface="Century Gothic" panose="020B0502020202020204" pitchFamily="34" charset="0"/>
                <a:ea typeface="Arial" panose="020B0604020202020204" pitchFamily="34" charset="0"/>
                <a:cs typeface="Arial" panose="020B0604020202020204" pitchFamily="34" charset="0"/>
              </a:rPr>
              <a:t>When:  WEDNESDAY, MARCH 20, 2024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263525" indent="0">
              <a:lnSpc>
                <a:spcPct val="99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9525" marR="263525" indent="914400">
              <a:lnSpc>
                <a:spcPct val="99000"/>
              </a:lnSpc>
              <a:spcBef>
                <a:spcPts val="0"/>
              </a:spcBef>
              <a:spcAft>
                <a:spcPts val="0"/>
              </a:spcAft>
            </a:pPr>
            <a:r>
              <a:rPr lang="en-US" sz="2000" b="1" dirty="0">
                <a:effectLst/>
                <a:latin typeface="Century Gothic" panose="020B0502020202020204" pitchFamily="34" charset="0"/>
                <a:ea typeface="Arial" panose="020B0604020202020204" pitchFamily="34" charset="0"/>
                <a:cs typeface="Arial" panose="020B0604020202020204" pitchFamily="34" charset="0"/>
              </a:rPr>
              <a:t>Time: 	    7:35 A.M. to 11:30 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263525" indent="0">
              <a:lnSpc>
                <a:spcPct val="99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9525" marR="263525" indent="914400">
              <a:lnSpc>
                <a:spcPct val="99000"/>
              </a:lnSpc>
              <a:spcBef>
                <a:spcPts val="0"/>
              </a:spcBef>
              <a:spcAft>
                <a:spcPts val="0"/>
              </a:spcAft>
            </a:pPr>
            <a:r>
              <a:rPr lang="en-US" sz="2000" b="1" dirty="0">
                <a:effectLst/>
                <a:latin typeface="Century Gothic" panose="020B0502020202020204" pitchFamily="34" charset="0"/>
                <a:ea typeface="Arial" panose="020B0604020202020204" pitchFamily="34" charset="0"/>
                <a:cs typeface="Arial" panose="020B0604020202020204" pitchFamily="34" charset="0"/>
              </a:rPr>
              <a:t>Where: Brighton High School </a:t>
            </a:r>
          </a:p>
          <a:p>
            <a:pPr marL="923925" marR="263525" lvl="2" indent="0">
              <a:lnSpc>
                <a:spcPct val="99000"/>
              </a:lnSpc>
              <a:spcBef>
                <a:spcPts val="0"/>
              </a:spcBef>
              <a:buNone/>
            </a:pPr>
            <a:r>
              <a:rPr lang="en-US" b="1" dirty="0">
                <a:effectLst/>
                <a:latin typeface="Century Gothic" panose="020B0502020202020204" pitchFamily="34" charset="0"/>
                <a:ea typeface="Arial" panose="020B0604020202020204" pitchFamily="34" charset="0"/>
                <a:cs typeface="Arial" panose="020B0604020202020204" pitchFamily="34" charset="0"/>
              </a:rPr>
              <a:t>Room Assignments TBA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263525" indent="0">
              <a:lnSpc>
                <a:spcPct val="99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9525" marR="263525" indent="914400">
              <a:lnSpc>
                <a:spcPct val="99000"/>
              </a:lnSpc>
              <a:spcBef>
                <a:spcPts val="0"/>
              </a:spcBef>
              <a:spcAft>
                <a:spcPts val="0"/>
              </a:spcAft>
            </a:pPr>
            <a:r>
              <a:rPr lang="en-US" sz="2000" b="1" dirty="0">
                <a:effectLst/>
                <a:latin typeface="Century Gothic" panose="020B0502020202020204" pitchFamily="34" charset="0"/>
                <a:ea typeface="Arial" panose="020B0604020202020204" pitchFamily="34" charset="0"/>
                <a:cs typeface="Arial" panose="020B0604020202020204" pitchFamily="34" charset="0"/>
              </a:rPr>
              <a:t>Who:  	11</a:t>
            </a:r>
            <a:r>
              <a:rPr lang="en-US" sz="2000" b="1" baseline="30000" dirty="0">
                <a:effectLst/>
                <a:latin typeface="Century Gothic" panose="020B0502020202020204" pitchFamily="34" charset="0"/>
                <a:ea typeface="Arial" panose="020B0604020202020204" pitchFamily="34" charset="0"/>
                <a:cs typeface="Arial" panose="020B0604020202020204" pitchFamily="34" charset="0"/>
              </a:rPr>
              <a:t>th</a:t>
            </a:r>
            <a:r>
              <a:rPr lang="en-US" sz="2000" b="1" dirty="0">
                <a:effectLst/>
                <a:latin typeface="Century Gothic" panose="020B0502020202020204" pitchFamily="34" charset="0"/>
                <a:ea typeface="Arial" panose="020B0604020202020204" pitchFamily="34" charset="0"/>
                <a:cs typeface="Arial" panose="020B0604020202020204" pitchFamily="34" charset="0"/>
              </a:rPr>
              <a:t> Grade Students ONLY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780186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2DF6-6A7D-EDE3-1BC4-90E24FD39233}"/>
              </a:ext>
            </a:extLst>
          </p:cNvPr>
          <p:cNvSpPr>
            <a:spLocks noGrp="1"/>
          </p:cNvSpPr>
          <p:nvPr>
            <p:ph type="title"/>
          </p:nvPr>
        </p:nvSpPr>
        <p:spPr/>
        <p:txBody>
          <a:bodyPr>
            <a:normAutofit/>
          </a:bodyPr>
          <a:lstStyle/>
          <a:p>
            <a:r>
              <a:rPr lang="en-US" dirty="0"/>
              <a:t>Why take the ACT? </a:t>
            </a:r>
          </a:p>
        </p:txBody>
      </p:sp>
      <p:sp>
        <p:nvSpPr>
          <p:cNvPr id="3" name="Text Placeholder 2">
            <a:extLst>
              <a:ext uri="{FF2B5EF4-FFF2-40B4-BE49-F238E27FC236}">
                <a16:creationId xmlns:a16="http://schemas.microsoft.com/office/drawing/2014/main" id="{3462BAD8-5701-3A6B-A07A-00487AD5D471}"/>
              </a:ext>
            </a:extLst>
          </p:cNvPr>
          <p:cNvSpPr>
            <a:spLocks noGrp="1"/>
          </p:cNvSpPr>
          <p:nvPr>
            <p:ph idx="1"/>
          </p:nvPr>
        </p:nvSpPr>
        <p:spPr/>
        <p:txBody>
          <a:bodyPr>
            <a:normAutofit lnSpcReduction="10000"/>
          </a:bodyPr>
          <a:lstStyle/>
          <a:p>
            <a:r>
              <a:rPr lang="en-US" dirty="0"/>
              <a:t>-College Admission Entrance Required for some colleges</a:t>
            </a:r>
          </a:p>
          <a:p>
            <a:r>
              <a:rPr lang="en-US" dirty="0"/>
              <a:t>-Scholarship criteria</a:t>
            </a:r>
          </a:p>
          <a:p>
            <a:pPr lvl="1"/>
            <a:r>
              <a:rPr lang="en-US" dirty="0"/>
              <a:t>Save thousands on tuition with new or increased scholarships</a:t>
            </a:r>
          </a:p>
          <a:p>
            <a:r>
              <a:rPr lang="en-US" dirty="0"/>
              <a:t>-Class placement in college courses </a:t>
            </a:r>
          </a:p>
          <a:p>
            <a:pPr lvl="1"/>
            <a:r>
              <a:rPr lang="en-US" dirty="0"/>
              <a:t>Save money by being placed in the correct class rather than taking remedial classes </a:t>
            </a:r>
          </a:p>
          <a:p>
            <a:r>
              <a:rPr lang="en-US" dirty="0"/>
              <a:t>A high science score shows STEM readiness</a:t>
            </a:r>
          </a:p>
          <a:p>
            <a:r>
              <a:rPr lang="en-US" dirty="0"/>
              <a:t>The ACT is accepted by all US Colleges and Universities</a:t>
            </a:r>
          </a:p>
          <a:p>
            <a:r>
              <a:rPr lang="en-US" dirty="0"/>
              <a:t>ACT comes with 4 free score reports and a </a:t>
            </a:r>
            <a:r>
              <a:rPr lang="en-US" dirty="0" err="1"/>
              <a:t>Superscore</a:t>
            </a:r>
            <a:r>
              <a:rPr lang="en-US" dirty="0"/>
              <a:t> (your best score in each section from each time you take the ACT)</a:t>
            </a:r>
          </a:p>
          <a:p>
            <a:endParaRPr lang="en-US" dirty="0"/>
          </a:p>
        </p:txBody>
      </p:sp>
    </p:spTree>
    <p:extLst>
      <p:ext uri="{BB962C8B-B14F-4D97-AF65-F5344CB8AC3E}">
        <p14:creationId xmlns:p14="http://schemas.microsoft.com/office/powerpoint/2010/main" val="264593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0F4E-8326-0BC8-4895-001C39618A28}"/>
              </a:ext>
            </a:extLst>
          </p:cNvPr>
          <p:cNvSpPr>
            <a:spLocks noGrp="1"/>
          </p:cNvSpPr>
          <p:nvPr>
            <p:ph type="title"/>
          </p:nvPr>
        </p:nvSpPr>
        <p:spPr/>
        <p:txBody>
          <a:bodyPr/>
          <a:lstStyle/>
          <a:p>
            <a:r>
              <a:rPr lang="en-US" dirty="0"/>
              <a:t>What to bring to the ACT?</a:t>
            </a:r>
          </a:p>
        </p:txBody>
      </p:sp>
      <p:sp>
        <p:nvSpPr>
          <p:cNvPr id="3" name="Content Placeholder 2">
            <a:extLst>
              <a:ext uri="{FF2B5EF4-FFF2-40B4-BE49-F238E27FC236}">
                <a16:creationId xmlns:a16="http://schemas.microsoft.com/office/drawing/2014/main" id="{2678EA9B-CD68-4A21-D35D-485961987138}"/>
              </a:ext>
            </a:extLst>
          </p:cNvPr>
          <p:cNvSpPr>
            <a:spLocks noGrp="1"/>
          </p:cNvSpPr>
          <p:nvPr>
            <p:ph idx="1"/>
          </p:nvPr>
        </p:nvSpPr>
        <p:spPr/>
        <p:txBody>
          <a:bodyPr>
            <a:normAutofit fontScale="92500" lnSpcReduction="10000"/>
          </a:bodyPr>
          <a:lstStyle/>
          <a:p>
            <a:r>
              <a:rPr lang="en-US" sz="2400" dirty="0"/>
              <a:t>Photo ID: </a:t>
            </a:r>
          </a:p>
          <a:p>
            <a:pPr lvl="1"/>
            <a:r>
              <a:rPr lang="en-US" sz="2000" dirty="0"/>
              <a:t>Must bring current photo ID issued by the school or state/government</a:t>
            </a:r>
          </a:p>
          <a:p>
            <a:r>
              <a:rPr lang="en-US" sz="2400" dirty="0"/>
              <a:t>School issued </a:t>
            </a:r>
            <a:r>
              <a:rPr lang="en-US" sz="2400" dirty="0" err="1"/>
              <a:t>chromebook</a:t>
            </a:r>
            <a:r>
              <a:rPr lang="en-US" sz="2400" dirty="0"/>
              <a:t>. </a:t>
            </a:r>
          </a:p>
          <a:p>
            <a:pPr lvl="1"/>
            <a:r>
              <a:rPr lang="en-US" sz="2000" dirty="0"/>
              <a:t>No personal computers</a:t>
            </a:r>
          </a:p>
          <a:p>
            <a:pPr lvl="1"/>
            <a:r>
              <a:rPr lang="en-US" sz="2000" dirty="0"/>
              <a:t>Fully charged or bring charging cable</a:t>
            </a:r>
          </a:p>
          <a:p>
            <a:pPr lvl="1"/>
            <a:r>
              <a:rPr lang="en-US" sz="2000" dirty="0"/>
              <a:t>Test program is called TestNav and allows for you to do a practice test on the </a:t>
            </a:r>
            <a:r>
              <a:rPr lang="en-US" sz="2000" dirty="0" err="1"/>
              <a:t>chromebook</a:t>
            </a:r>
            <a:endParaRPr lang="en-US" sz="2000" dirty="0"/>
          </a:p>
          <a:p>
            <a:r>
              <a:rPr lang="en-US" sz="2400" dirty="0"/>
              <a:t>Calculator</a:t>
            </a:r>
          </a:p>
          <a:p>
            <a:pPr lvl="1"/>
            <a:r>
              <a:rPr lang="en-US" sz="2000" dirty="0"/>
              <a:t>Included in the packet is the list of approved devices</a:t>
            </a:r>
          </a:p>
          <a:p>
            <a:pPr lvl="1"/>
            <a:r>
              <a:rPr lang="en-US" sz="2000" dirty="0"/>
              <a:t>The room proctor/monitor will be checking devices.</a:t>
            </a:r>
            <a:endParaRPr lang="en-US" sz="1800" dirty="0"/>
          </a:p>
          <a:p>
            <a:pPr lvl="1"/>
            <a:endParaRPr lang="en-US" sz="2000" dirty="0"/>
          </a:p>
        </p:txBody>
      </p:sp>
    </p:spTree>
    <p:extLst>
      <p:ext uri="{BB962C8B-B14F-4D97-AF65-F5344CB8AC3E}">
        <p14:creationId xmlns:p14="http://schemas.microsoft.com/office/powerpoint/2010/main" val="2812828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5F4E-6A1B-918E-2407-34E959617E04}"/>
              </a:ext>
            </a:extLst>
          </p:cNvPr>
          <p:cNvSpPr>
            <a:spLocks noGrp="1"/>
          </p:cNvSpPr>
          <p:nvPr>
            <p:ph type="title"/>
          </p:nvPr>
        </p:nvSpPr>
        <p:spPr/>
        <p:txBody>
          <a:bodyPr/>
          <a:lstStyle/>
          <a:p>
            <a:r>
              <a:rPr lang="en-US" dirty="0"/>
              <a:t>You can also bring these optional items</a:t>
            </a:r>
          </a:p>
        </p:txBody>
      </p:sp>
      <p:sp>
        <p:nvSpPr>
          <p:cNvPr id="3" name="Content Placeholder 2">
            <a:extLst>
              <a:ext uri="{FF2B5EF4-FFF2-40B4-BE49-F238E27FC236}">
                <a16:creationId xmlns:a16="http://schemas.microsoft.com/office/drawing/2014/main" id="{BA17F036-9944-EA24-7BB3-343FF335706D}"/>
              </a:ext>
            </a:extLst>
          </p:cNvPr>
          <p:cNvSpPr>
            <a:spLocks noGrp="1"/>
          </p:cNvSpPr>
          <p:nvPr>
            <p:ph idx="1"/>
          </p:nvPr>
        </p:nvSpPr>
        <p:spPr/>
        <p:txBody>
          <a:bodyPr>
            <a:normAutofit/>
          </a:bodyPr>
          <a:lstStyle/>
          <a:p>
            <a:r>
              <a:rPr lang="en-US" sz="2800" dirty="0"/>
              <a:t>Snacks and water bottles are allowed in the room under your desk. </a:t>
            </a:r>
          </a:p>
          <a:p>
            <a:r>
              <a:rPr lang="en-US" sz="2800" dirty="0"/>
              <a:t>Must be consumed out of the room during the break. </a:t>
            </a:r>
          </a:p>
        </p:txBody>
      </p:sp>
    </p:spTree>
    <p:extLst>
      <p:ext uri="{BB962C8B-B14F-4D97-AF65-F5344CB8AC3E}">
        <p14:creationId xmlns:p14="http://schemas.microsoft.com/office/powerpoint/2010/main" val="724676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0CDAC-9035-C0D8-8474-0484B0B9329D}"/>
              </a:ext>
            </a:extLst>
          </p:cNvPr>
          <p:cNvSpPr>
            <a:spLocks noGrp="1"/>
          </p:cNvSpPr>
          <p:nvPr>
            <p:ph type="title"/>
          </p:nvPr>
        </p:nvSpPr>
        <p:spPr/>
        <p:txBody>
          <a:bodyPr>
            <a:normAutofit fontScale="90000"/>
          </a:bodyPr>
          <a:lstStyle/>
          <a:p>
            <a:r>
              <a:rPr lang="en-US" sz="5400" dirty="0"/>
              <a:t>DO NOT BRING THESE ITEMS</a:t>
            </a:r>
          </a:p>
        </p:txBody>
      </p:sp>
      <p:sp>
        <p:nvSpPr>
          <p:cNvPr id="3" name="Content Placeholder 2">
            <a:extLst>
              <a:ext uri="{FF2B5EF4-FFF2-40B4-BE49-F238E27FC236}">
                <a16:creationId xmlns:a16="http://schemas.microsoft.com/office/drawing/2014/main" id="{75D592ED-0685-90C0-34E7-C4DB3712ADC7}"/>
              </a:ext>
            </a:extLst>
          </p:cNvPr>
          <p:cNvSpPr>
            <a:spLocks noGrp="1"/>
          </p:cNvSpPr>
          <p:nvPr>
            <p:ph idx="1"/>
          </p:nvPr>
        </p:nvSpPr>
        <p:spPr>
          <a:xfrm>
            <a:off x="5118447" y="180025"/>
            <a:ext cx="6281873" cy="5871783"/>
          </a:xfrm>
        </p:spPr>
        <p:txBody>
          <a:bodyPr/>
          <a:lstStyle/>
          <a:p>
            <a:r>
              <a:rPr lang="en-US" dirty="0"/>
              <a:t>If you bring any of these items into the room your test maybe canceled </a:t>
            </a:r>
          </a:p>
          <a:p>
            <a:pPr lvl="1"/>
            <a:r>
              <a:rPr lang="en-US" dirty="0"/>
              <a:t>Cellphones</a:t>
            </a:r>
          </a:p>
          <a:p>
            <a:pPr lvl="1"/>
            <a:r>
              <a:rPr lang="en-US" dirty="0"/>
              <a:t>Smart watches</a:t>
            </a:r>
          </a:p>
          <a:p>
            <a:pPr lvl="1"/>
            <a:r>
              <a:rPr lang="en-US" dirty="0"/>
              <a:t>Non school issued laptops</a:t>
            </a:r>
          </a:p>
          <a:p>
            <a:pPr lvl="1"/>
            <a:r>
              <a:rPr lang="en-US" dirty="0"/>
              <a:t>Anything capable of an internet connection</a:t>
            </a:r>
          </a:p>
          <a:p>
            <a:pPr lvl="1"/>
            <a:r>
              <a:rPr lang="en-US" dirty="0"/>
              <a:t>Do not bring pens, highlighters</a:t>
            </a:r>
          </a:p>
          <a:p>
            <a:pPr lvl="1"/>
            <a:r>
              <a:rPr lang="en-US" dirty="0"/>
              <a:t>Reading material</a:t>
            </a:r>
          </a:p>
          <a:p>
            <a:pPr lvl="1"/>
            <a:r>
              <a:rPr lang="en-US" dirty="0"/>
              <a:t>Scratch paper, notebooks, dictionaries </a:t>
            </a:r>
          </a:p>
          <a:p>
            <a:r>
              <a:rPr lang="en-US" dirty="0"/>
              <a:t>Be safe, than sorry and store these items in your car, your locker, the office, a non-participating teachers room</a:t>
            </a:r>
          </a:p>
          <a:p>
            <a:endParaRPr lang="en-US" dirty="0"/>
          </a:p>
        </p:txBody>
      </p:sp>
      <p:pic>
        <p:nvPicPr>
          <p:cNvPr id="5" name="Picture 4">
            <a:extLst>
              <a:ext uri="{FF2B5EF4-FFF2-40B4-BE49-F238E27FC236}">
                <a16:creationId xmlns:a16="http://schemas.microsoft.com/office/drawing/2014/main" id="{F227CEA5-06B6-C39B-1B40-E12DAA3607D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700598" y="4806367"/>
            <a:ext cx="3275256" cy="2456442"/>
          </a:xfrm>
          <a:prstGeom prst="rect">
            <a:avLst/>
          </a:prstGeom>
        </p:spPr>
      </p:pic>
      <p:pic>
        <p:nvPicPr>
          <p:cNvPr id="10" name="Picture 9">
            <a:extLst>
              <a:ext uri="{FF2B5EF4-FFF2-40B4-BE49-F238E27FC236}">
                <a16:creationId xmlns:a16="http://schemas.microsoft.com/office/drawing/2014/main" id="{9F8406DD-030D-5D55-4063-F4D39C65C1E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873544" y="5192274"/>
            <a:ext cx="2920544" cy="1641765"/>
          </a:xfrm>
          <a:prstGeom prst="rect">
            <a:avLst/>
          </a:prstGeom>
        </p:spPr>
      </p:pic>
      <p:pic>
        <p:nvPicPr>
          <p:cNvPr id="13" name="Picture 12">
            <a:extLst>
              <a:ext uri="{FF2B5EF4-FFF2-40B4-BE49-F238E27FC236}">
                <a16:creationId xmlns:a16="http://schemas.microsoft.com/office/drawing/2014/main" id="{1795889E-E2ED-2ED4-3CA4-A54F71434072}"/>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549185" y="4722171"/>
            <a:ext cx="2581972" cy="2581972"/>
          </a:xfrm>
          <a:prstGeom prst="rect">
            <a:avLst/>
          </a:prstGeom>
        </p:spPr>
      </p:pic>
      <p:pic>
        <p:nvPicPr>
          <p:cNvPr id="16" name="Picture 15">
            <a:extLst>
              <a:ext uri="{FF2B5EF4-FFF2-40B4-BE49-F238E27FC236}">
                <a16:creationId xmlns:a16="http://schemas.microsoft.com/office/drawing/2014/main" id="{48B4CB03-BA23-D459-89E2-66CF0B1E03CC}"/>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191223" y="5390375"/>
            <a:ext cx="1287600" cy="1287600"/>
          </a:xfrm>
          <a:prstGeom prst="rect">
            <a:avLst/>
          </a:prstGeom>
        </p:spPr>
      </p:pic>
    </p:spTree>
    <p:extLst>
      <p:ext uri="{BB962C8B-B14F-4D97-AF65-F5344CB8AC3E}">
        <p14:creationId xmlns:p14="http://schemas.microsoft.com/office/powerpoint/2010/main" val="172243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B207D-999C-CA89-23CB-80613B599910}"/>
              </a:ext>
            </a:extLst>
          </p:cNvPr>
          <p:cNvSpPr>
            <a:spLocks noGrp="1"/>
          </p:cNvSpPr>
          <p:nvPr>
            <p:ph type="title"/>
          </p:nvPr>
        </p:nvSpPr>
        <p:spPr/>
        <p:txBody>
          <a:bodyPr/>
          <a:lstStyle/>
          <a:p>
            <a:r>
              <a:rPr lang="en-US" dirty="0"/>
              <a:t>Breakdown of the Test </a:t>
            </a:r>
          </a:p>
        </p:txBody>
      </p:sp>
      <p:sp>
        <p:nvSpPr>
          <p:cNvPr id="3" name="Content Placeholder 2">
            <a:extLst>
              <a:ext uri="{FF2B5EF4-FFF2-40B4-BE49-F238E27FC236}">
                <a16:creationId xmlns:a16="http://schemas.microsoft.com/office/drawing/2014/main" id="{FF570B9B-0D65-75A6-C1C4-98A82DF9FFE1}"/>
              </a:ext>
            </a:extLst>
          </p:cNvPr>
          <p:cNvSpPr>
            <a:spLocks noGrp="1"/>
          </p:cNvSpPr>
          <p:nvPr>
            <p:ph idx="1"/>
          </p:nvPr>
        </p:nvSpPr>
        <p:spPr>
          <a:xfrm>
            <a:off x="5118447" y="285751"/>
            <a:ext cx="6281873" cy="6315074"/>
          </a:xfrm>
        </p:spPr>
        <p:txBody>
          <a:bodyPr>
            <a:normAutofit/>
          </a:bodyPr>
          <a:lstStyle/>
          <a:p>
            <a:r>
              <a:rPr lang="en-US" sz="2000" dirty="0"/>
              <a:t>4 Sections</a:t>
            </a:r>
          </a:p>
          <a:p>
            <a:pPr lvl="1"/>
            <a:r>
              <a:rPr lang="en-US" sz="1800" dirty="0"/>
              <a:t>Reading (35 minutes, 40 questions)</a:t>
            </a:r>
          </a:p>
          <a:p>
            <a:pPr lvl="1"/>
            <a:r>
              <a:rPr lang="en-US" sz="1800" dirty="0"/>
              <a:t>English (45 minutes, 75 questions)</a:t>
            </a:r>
          </a:p>
          <a:p>
            <a:pPr lvl="1"/>
            <a:r>
              <a:rPr lang="en-US" sz="1800" dirty="0"/>
              <a:t>Math (60 minutes, 60 questions)</a:t>
            </a:r>
          </a:p>
          <a:p>
            <a:pPr lvl="1"/>
            <a:r>
              <a:rPr lang="en-US" sz="1800" dirty="0"/>
              <a:t>Science (35 minutes, 40 questions)</a:t>
            </a:r>
          </a:p>
          <a:p>
            <a:pPr lvl="1"/>
            <a:endParaRPr lang="en-US" sz="1800" dirty="0"/>
          </a:p>
          <a:p>
            <a:r>
              <a:rPr lang="en-US" sz="2000" dirty="0"/>
              <a:t>Score 1 – 36</a:t>
            </a:r>
          </a:p>
          <a:p>
            <a:pPr lvl="1"/>
            <a:r>
              <a:rPr lang="en-US" sz="1800" dirty="0"/>
              <a:t>18 is needed for Seal of Biliteracy English Requirement</a:t>
            </a:r>
          </a:p>
          <a:p>
            <a:pPr lvl="1"/>
            <a:r>
              <a:rPr lang="en-US" sz="1800" dirty="0"/>
              <a:t>For the Honors Diploma</a:t>
            </a:r>
          </a:p>
          <a:p>
            <a:pPr lvl="2"/>
            <a:r>
              <a:rPr lang="en-US" sz="1600" dirty="0"/>
              <a:t>English - 18 </a:t>
            </a:r>
          </a:p>
          <a:p>
            <a:pPr lvl="2"/>
            <a:r>
              <a:rPr lang="en-US" sz="1600" dirty="0"/>
              <a:t>Reading – 22</a:t>
            </a:r>
          </a:p>
          <a:p>
            <a:pPr lvl="2"/>
            <a:r>
              <a:rPr lang="en-US" sz="1600" dirty="0"/>
              <a:t>Math – 22</a:t>
            </a:r>
          </a:p>
          <a:p>
            <a:pPr lvl="2"/>
            <a:r>
              <a:rPr lang="en-US" sz="1600" dirty="0"/>
              <a:t>Science - 23</a:t>
            </a:r>
          </a:p>
        </p:txBody>
      </p:sp>
    </p:spTree>
    <p:extLst>
      <p:ext uri="{BB962C8B-B14F-4D97-AF65-F5344CB8AC3E}">
        <p14:creationId xmlns:p14="http://schemas.microsoft.com/office/powerpoint/2010/main" val="331070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BD55-9040-2FA1-C8F5-AA70745BBE2E}"/>
              </a:ext>
            </a:extLst>
          </p:cNvPr>
          <p:cNvSpPr>
            <a:spLocks noGrp="1"/>
          </p:cNvSpPr>
          <p:nvPr>
            <p:ph type="title"/>
          </p:nvPr>
        </p:nvSpPr>
        <p:spPr/>
        <p:txBody>
          <a:bodyPr/>
          <a:lstStyle/>
          <a:p>
            <a:r>
              <a:rPr lang="en-US" dirty="0"/>
              <a:t>ACT Prep Classes</a:t>
            </a:r>
          </a:p>
        </p:txBody>
      </p:sp>
      <p:pic>
        <p:nvPicPr>
          <p:cNvPr id="5" name="Content Placeholder 4">
            <a:extLst>
              <a:ext uri="{FF2B5EF4-FFF2-40B4-BE49-F238E27FC236}">
                <a16:creationId xmlns:a16="http://schemas.microsoft.com/office/drawing/2014/main" id="{0F033EB4-D2D4-5639-2E0B-BC12747D16A8}"/>
              </a:ext>
            </a:extLst>
          </p:cNvPr>
          <p:cNvPicPr>
            <a:picLocks noGrp="1" noChangeAspect="1"/>
          </p:cNvPicPr>
          <p:nvPr>
            <p:ph idx="1"/>
          </p:nvPr>
        </p:nvPicPr>
        <p:blipFill>
          <a:blip r:embed="rId2"/>
          <a:stretch>
            <a:fillRect/>
          </a:stretch>
        </p:blipFill>
        <p:spPr>
          <a:xfrm>
            <a:off x="4442896" y="-269914"/>
            <a:ext cx="4786829" cy="7397827"/>
          </a:xfrm>
        </p:spPr>
      </p:pic>
      <p:sp>
        <p:nvSpPr>
          <p:cNvPr id="6" name="TextBox 5">
            <a:extLst>
              <a:ext uri="{FF2B5EF4-FFF2-40B4-BE49-F238E27FC236}">
                <a16:creationId xmlns:a16="http://schemas.microsoft.com/office/drawing/2014/main" id="{F5FF76A7-5EC3-4A9A-A9DF-A13E35F5A9C3}"/>
              </a:ext>
            </a:extLst>
          </p:cNvPr>
          <p:cNvSpPr txBox="1"/>
          <p:nvPr/>
        </p:nvSpPr>
        <p:spPr>
          <a:xfrm>
            <a:off x="9229725" y="1928813"/>
            <a:ext cx="2557464" cy="923330"/>
          </a:xfrm>
          <a:prstGeom prst="rect">
            <a:avLst/>
          </a:prstGeom>
          <a:noFill/>
        </p:spPr>
        <p:txBody>
          <a:bodyPr wrap="square" rtlCol="0">
            <a:spAutoFit/>
          </a:bodyPr>
          <a:lstStyle/>
          <a:p>
            <a:r>
              <a:rPr lang="en-US" dirty="0"/>
              <a:t>$35 </a:t>
            </a:r>
          </a:p>
          <a:p>
            <a:r>
              <a:rPr lang="en-US" dirty="0"/>
              <a:t>Online Canvas course </a:t>
            </a:r>
          </a:p>
          <a:p>
            <a:r>
              <a:rPr lang="en-US" dirty="0"/>
              <a:t>Pay in the Main Office</a:t>
            </a:r>
          </a:p>
        </p:txBody>
      </p:sp>
    </p:spTree>
    <p:extLst>
      <p:ext uri="{BB962C8B-B14F-4D97-AF65-F5344CB8AC3E}">
        <p14:creationId xmlns:p14="http://schemas.microsoft.com/office/powerpoint/2010/main" val="2150421226"/>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1_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3.xml><?xml version="1.0" encoding="utf-8"?>
<a:theme xmlns:a="http://schemas.openxmlformats.org/drawingml/2006/main" name="2_Atlas">
  <a:themeElements>
    <a:clrScheme name="Atlas">
      <a:dk1>
        <a:sysClr val="windowText" lastClr="000000"/>
      </a:dk1>
      <a:lt1>
        <a:sysClr val="window" lastClr="FFFFFF"/>
      </a:lt1>
      <a:dk2>
        <a:srgbClr val="454545"/>
      </a:dk2>
      <a:lt2>
        <a:srgbClr val="E0E0E0"/>
      </a:lt2>
      <a:accent1>
        <a:srgbClr val="78C30D"/>
      </a:accent1>
      <a:accent2>
        <a:srgbClr val="099B62"/>
      </a:accent2>
      <a:accent3>
        <a:srgbClr val="21CFDF"/>
      </a:accent3>
      <a:accent4>
        <a:srgbClr val="179FDF"/>
      </a:accent4>
      <a:accent5>
        <a:srgbClr val="E75710"/>
      </a:accent5>
      <a:accent6>
        <a:srgbClr val="F89C19"/>
      </a:accent6>
      <a:hlink>
        <a:srgbClr val="7CDE25"/>
      </a:hlink>
      <a:folHlink>
        <a:srgbClr val="BCE8A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ppt/theme/theme4.xml><?xml version="1.0" encoding="utf-8"?>
<a:theme xmlns:a="http://schemas.openxmlformats.org/drawingml/2006/main" name="3_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docProps/app.xml><?xml version="1.0" encoding="utf-8"?>
<Properties xmlns="http://schemas.openxmlformats.org/officeDocument/2006/extended-properties" xmlns:vt="http://schemas.openxmlformats.org/officeDocument/2006/docPropsVTypes">
  <Template>Atlas</Template>
  <TotalTime>172</TotalTime>
  <Words>595</Words>
  <Application>Microsoft Macintosh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12</vt:i4>
      </vt:variant>
    </vt:vector>
  </HeadingPairs>
  <TitlesOfParts>
    <vt:vector size="22" baseType="lpstr">
      <vt:lpstr>Calibri</vt:lpstr>
      <vt:lpstr>Calibri Light</vt:lpstr>
      <vt:lpstr>Century Gothic</vt:lpstr>
      <vt:lpstr>Rockwell</vt:lpstr>
      <vt:lpstr>Times New Roman</vt:lpstr>
      <vt:lpstr>Wingdings</vt:lpstr>
      <vt:lpstr>Atlas</vt:lpstr>
      <vt:lpstr>1_Atlas</vt:lpstr>
      <vt:lpstr>2_Atlas</vt:lpstr>
      <vt:lpstr>3_Atlas</vt:lpstr>
      <vt:lpstr>Brighton High ACT 2024</vt:lpstr>
      <vt:lpstr>Your ACT Code</vt:lpstr>
      <vt:lpstr>Important Info</vt:lpstr>
      <vt:lpstr>Why take the ACT? </vt:lpstr>
      <vt:lpstr>What to bring to the ACT?</vt:lpstr>
      <vt:lpstr>You can also bring these optional items</vt:lpstr>
      <vt:lpstr>DO NOT BRING THESE ITEMS</vt:lpstr>
      <vt:lpstr>Breakdown of the Test </vt:lpstr>
      <vt:lpstr>ACT Prep Classes</vt:lpstr>
      <vt:lpstr>Shmoop Free Test Prep</vt:lpstr>
      <vt:lpstr>Day of Test</vt:lpstr>
      <vt:lpstr>You’ve got your score, now what?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Brighton High ACT 2024</dc:title>
  <dc:creator>Kaufman, Erin</dc:creator>
  <cp:lastModifiedBy>Kaufman, Erin</cp:lastModifiedBy>
  <cp:revision>1</cp:revision>
  <dcterms:created xsi:type="dcterms:W3CDTF">2024-01-05T22:22:24Z</dcterms:created>
  <dcterms:modified xsi:type="dcterms:W3CDTF">2024-01-06T01:14:52Z</dcterms:modified>
</cp:coreProperties>
</file>